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7" autoAdjust="0"/>
    <p:restoredTop sz="94660"/>
  </p:normalViewPr>
  <p:slideViewPr>
    <p:cSldViewPr>
      <p:cViewPr varScale="1">
        <p:scale>
          <a:sx n="62" d="100"/>
          <a:sy n="62" d="100"/>
        </p:scale>
        <p:origin x="-1326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7D6B880-7995-4784-B381-7B6B2041AFE1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6186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9F9D4BD-FA89-43D4-95E1-790868416AF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23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71172-2576-41AD-AF6A-F312524B26D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2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AF309-7811-4251-8D72-CE1EF538B53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9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765FD2-AB08-43D1-A07B-783125AFB94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0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518F02-493D-4C4E-8C30-A1C0BA1935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5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3089DC-6B34-460C-A255-3EC10A71339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7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9D275B-713D-4A86-A9A2-678195468FC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8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5BDDA0-8F8F-4ABB-8169-72F7B83E994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7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71F9AB-5BA7-466D-A470-66C0B3602A9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2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4223FC-718E-4A3C-9914-CFB83B50D05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65AB50-CCFA-44F4-B59F-B229E0B049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8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4A287D-A26C-4746-8D13-6DBCF968C74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1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AC546DC-87BD-4F7E-9886-BDA7D43CE8D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it-IT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4800" b="1"/>
              <a:t>“Il fu Mattia Pascal”</a:t>
            </a:r>
          </a:p>
          <a:p>
            <a:pPr marL="0" lvl="0" indent="0" algn="ctr">
              <a:buNone/>
            </a:pPr>
            <a:endParaRPr lang="it-IT"/>
          </a:p>
          <a:p>
            <a:pPr marL="0" lvl="0" indent="0" algn="ctr">
              <a:buNone/>
            </a:pPr>
            <a:r>
              <a:rPr lang="it-IT"/>
              <a:t>di Luigi Pirandello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63848" y="1043533"/>
            <a:ext cx="74888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A cura di:</a:t>
            </a:r>
            <a:br>
              <a:rPr lang="it-IT" sz="4800" dirty="0" smtClean="0"/>
            </a:br>
            <a:r>
              <a:rPr lang="it-IT" sz="8800" b="1" dirty="0" smtClean="0">
                <a:latin typeface="Brush Script MT" panose="03060802040406070304" pitchFamily="66" charset="0"/>
              </a:rPr>
              <a:t>Susanna Scaloni</a:t>
            </a:r>
            <a:br>
              <a:rPr lang="it-IT" sz="8800" b="1" dirty="0" smtClean="0">
                <a:latin typeface="Brush Script MT" panose="03060802040406070304" pitchFamily="66" charset="0"/>
              </a:rPr>
            </a:br>
            <a:r>
              <a:rPr lang="it-IT" sz="8800" b="1" dirty="0" smtClean="0">
                <a:latin typeface="Brush Script MT" panose="03060802040406070304" pitchFamily="66" charset="0"/>
              </a:rPr>
              <a:t>Melanie </a:t>
            </a:r>
            <a:r>
              <a:rPr lang="it-IT" sz="8800" b="1" dirty="0" err="1" smtClean="0">
                <a:latin typeface="Brush Script MT" panose="03060802040406070304" pitchFamily="66" charset="0"/>
              </a:rPr>
              <a:t>Reiser</a:t>
            </a:r>
            <a:r>
              <a:rPr lang="it-IT" sz="8800" dirty="0" smtClean="0"/>
              <a:t/>
            </a:r>
            <a:br>
              <a:rPr lang="it-IT" sz="8800" dirty="0" smtClean="0"/>
            </a:br>
            <a:r>
              <a:rPr lang="it-IT" sz="6000" dirty="0" smtClean="0"/>
              <a:t>2°A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9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/>
              <a:t> 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288000" y="288000"/>
            <a:ext cx="9792000" cy="698399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5400" dirty="0" smtClean="0">
                <a:latin typeface="Arial" pitchFamily="34"/>
                <a:cs typeface="Arial" pitchFamily="34"/>
              </a:rPr>
              <a:t> </a:t>
            </a:r>
            <a:endParaRPr lang="it-IT" sz="5400" dirty="0">
              <a:latin typeface="Arial" pitchFamily="34"/>
              <a:cs typeface="Arial" pitchFamily="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76508"/>
            <a:ext cx="9599576" cy="728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52000" y="864000"/>
            <a:ext cx="1807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647824" y="864000"/>
            <a:ext cx="9001000" cy="50374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it-IT" sz="4400" b="1" i="1" dirty="0" smtClean="0"/>
              <a:t>Aspetto fisico Mattia:</a:t>
            </a:r>
            <a:r>
              <a:rPr lang="it-IT" sz="4400" i="1" dirty="0"/>
              <a:t/>
            </a:r>
            <a:br>
              <a:rPr lang="it-IT" sz="4400" i="1" dirty="0"/>
            </a:br>
            <a:r>
              <a:rPr lang="it-IT" sz="4400" i="1" dirty="0"/>
              <a:t/>
            </a:r>
            <a:br>
              <a:rPr lang="it-IT" sz="4400" i="1" dirty="0"/>
            </a:br>
            <a:r>
              <a:rPr lang="it-IT" sz="4400" i="1" dirty="0">
                <a:latin typeface="Arial" pitchFamily="32"/>
                <a:cs typeface="Arial" pitchFamily="32"/>
              </a:rPr>
              <a:t>•</a:t>
            </a:r>
            <a:r>
              <a:rPr lang="it-IT" sz="4400" i="1" dirty="0"/>
              <a:t>“faccia placida e stizzosa”</a:t>
            </a:r>
            <a:br>
              <a:rPr lang="it-IT" sz="4400" i="1" dirty="0"/>
            </a:br>
            <a:r>
              <a:rPr lang="it-IT" sz="4400" i="1" dirty="0">
                <a:latin typeface="Arial" pitchFamily="32"/>
                <a:cs typeface="Arial" pitchFamily="32"/>
              </a:rPr>
              <a:t>•</a:t>
            </a:r>
            <a:r>
              <a:rPr lang="it-IT" sz="4400" i="1" dirty="0"/>
              <a:t>“mento piccolo”</a:t>
            </a:r>
            <a:br>
              <a:rPr lang="it-IT" sz="4400" i="1" dirty="0"/>
            </a:br>
            <a:r>
              <a:rPr lang="it-IT" sz="4400" i="1" dirty="0">
                <a:latin typeface="Arial" pitchFamily="32"/>
                <a:cs typeface="Arial" pitchFamily="32"/>
              </a:rPr>
              <a:t>•</a:t>
            </a:r>
            <a:r>
              <a:rPr lang="it-IT" sz="4400" i="1" dirty="0"/>
              <a:t>“barbone rossastro”</a:t>
            </a:r>
            <a:br>
              <a:rPr lang="it-IT" sz="4400" i="1" dirty="0"/>
            </a:br>
            <a:r>
              <a:rPr lang="it-IT" sz="4400" i="1" dirty="0">
                <a:latin typeface="Arial" pitchFamily="32"/>
                <a:cs typeface="Arial" pitchFamily="32"/>
              </a:rPr>
              <a:t>•</a:t>
            </a:r>
            <a:r>
              <a:rPr lang="it-IT" sz="4400" i="1" dirty="0"/>
              <a:t>“naso troppo piccolo”</a:t>
            </a:r>
            <a:br>
              <a:rPr lang="it-IT" sz="4400" i="1" dirty="0"/>
            </a:br>
            <a:r>
              <a:rPr lang="it-IT" sz="4400" i="1" dirty="0">
                <a:latin typeface="Arial" pitchFamily="32"/>
                <a:cs typeface="Arial" pitchFamily="32"/>
              </a:rPr>
              <a:t>•</a:t>
            </a:r>
            <a:r>
              <a:rPr lang="it-IT" sz="4400" i="1" dirty="0"/>
              <a:t>“fronte spaziosa”</a:t>
            </a:r>
            <a:br>
              <a:rPr lang="it-IT" sz="4400" i="1" dirty="0"/>
            </a:br>
            <a:r>
              <a:rPr lang="it-IT" sz="4400" i="1" dirty="0">
                <a:latin typeface="Arial" pitchFamily="32"/>
                <a:cs typeface="Arial" pitchFamily="32"/>
              </a:rPr>
              <a:t>•</a:t>
            </a:r>
            <a:r>
              <a:rPr lang="it-IT" sz="4400" i="1" dirty="0"/>
              <a:t>“occhio che tende a guardare per conto suo”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4359" y="716040"/>
            <a:ext cx="9071640" cy="665531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sz="3600" b="1" i="1" dirty="0"/>
              <a:t>MATTIA PASCAL: </a:t>
            </a:r>
            <a:r>
              <a:rPr lang="it-IT" sz="3600" b="1" dirty="0" err="1"/>
              <a:t>Miragno</a:t>
            </a:r>
            <a:r>
              <a:rPr lang="it-IT" sz="3600" b="1" dirty="0"/>
              <a:t> </a:t>
            </a:r>
            <a:br>
              <a:rPr lang="it-IT" sz="3600" b="1" dirty="0"/>
            </a:br>
            <a:r>
              <a:rPr lang="it-IT" sz="3600" b="1" dirty="0">
                <a:latin typeface="Arial" pitchFamily="34"/>
                <a:cs typeface="Arial" pitchFamily="34"/>
              </a:rPr>
              <a:t>↓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vita infelice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↓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partenza per Montecarlo→ vince denaro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↓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scoperta “della sua morte”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↓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smarrimento </a:t>
            </a:r>
            <a:r>
              <a:rPr lang="it-IT" sz="3600" b="1" dirty="0" err="1">
                <a:latin typeface="Arial" pitchFamily="34"/>
                <a:cs typeface="Arial" pitchFamily="34"/>
              </a:rPr>
              <a:t>intereiore</a:t>
            </a:r>
            <a:r>
              <a:rPr lang="it-IT" sz="3600" b="1" dirty="0">
                <a:latin typeface="Arial" pitchFamily="34"/>
                <a:cs typeface="Arial" pitchFamily="34"/>
              </a:rPr>
              <a:t/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↓</a:t>
            </a:r>
            <a:br>
              <a:rPr lang="it-IT" sz="3600" b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>cambio identità: </a:t>
            </a:r>
            <a:r>
              <a:rPr lang="it-IT" sz="3600" b="1" i="1" dirty="0">
                <a:latin typeface="Arial" pitchFamily="34"/>
                <a:cs typeface="Arial" pitchFamily="34"/>
              </a:rPr>
              <a:t>ADRIANO MEIS</a:t>
            </a:r>
            <a:br>
              <a:rPr lang="it-IT" sz="3600" b="1" i="1" dirty="0">
                <a:latin typeface="Arial" pitchFamily="34"/>
                <a:cs typeface="Arial" pitchFamily="34"/>
              </a:rPr>
            </a:br>
            <a:r>
              <a:rPr lang="it-IT" sz="3600" b="1" dirty="0">
                <a:latin typeface="Arial" pitchFamily="34"/>
                <a:cs typeface="Arial" pitchFamily="34"/>
              </a:rPr>
              <a:t/>
            </a:r>
            <a:br>
              <a:rPr lang="it-IT" sz="3600" b="1" dirty="0">
                <a:latin typeface="Arial" pitchFamily="34"/>
                <a:cs typeface="Arial" pitchFamily="34"/>
              </a:rPr>
            </a:br>
            <a:endParaRPr lang="it-IT" sz="3600" b="1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503808" y="899517"/>
            <a:ext cx="8856793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lvl="0" indent="0">
              <a:buNone/>
            </a:pPr>
            <a:r>
              <a:rPr lang="it-IT" sz="4800" b="1" dirty="0"/>
              <a:t>Adriano </a:t>
            </a:r>
            <a:r>
              <a:rPr lang="it-IT" sz="4800" b="1" dirty="0" err="1"/>
              <a:t>Meis</a:t>
            </a:r>
            <a:endParaRPr lang="it-IT" sz="4800" b="1" dirty="0"/>
          </a:p>
          <a:p>
            <a:pPr marL="108000" lvl="0" indent="0">
              <a:buNone/>
            </a:pPr>
            <a:r>
              <a:rPr lang="it-IT" sz="4800" dirty="0"/>
              <a:t>•“taglio della barba”</a:t>
            </a:r>
            <a:br>
              <a:rPr lang="it-IT" sz="4800" dirty="0"/>
            </a:br>
            <a:r>
              <a:rPr lang="it-IT" sz="4800" dirty="0" smtClean="0"/>
              <a:t>•“</a:t>
            </a:r>
            <a:r>
              <a:rPr lang="it-IT" sz="4800" dirty="0"/>
              <a:t>appariscenza di bruttezza”</a:t>
            </a:r>
          </a:p>
          <a:p>
            <a:pPr marL="108000" lvl="0" indent="0">
              <a:buNone/>
            </a:pPr>
            <a:r>
              <a:rPr lang="it-IT" sz="4800" dirty="0"/>
              <a:t>•“abbigliamento da filosofo tedesco”</a:t>
            </a:r>
          </a:p>
          <a:p>
            <a:pPr marL="108000" lvl="0" indent="0">
              <a:buNone/>
            </a:pPr>
            <a:r>
              <a:rPr lang="it-IT" sz="4800" dirty="0"/>
              <a:t>•“occhiali, a seguito dell'operazione all'occhio”</a:t>
            </a:r>
          </a:p>
          <a:p>
            <a:pPr lvl="0"/>
            <a:endParaRPr lang="it-IT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79437"/>
            <a:ext cx="9216776" cy="71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1007864" y="1187549"/>
            <a:ext cx="7200800" cy="5544616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it-IT" dirty="0">
                <a:latin typeface="Arial" pitchFamily="34"/>
                <a:cs typeface="Arial" pitchFamily="34"/>
              </a:rPr>
              <a:t>↓</a:t>
            </a:r>
            <a:r>
              <a:rPr lang="it-IT" dirty="0">
                <a:cs typeface="Arial" pitchFamily="34"/>
              </a:rPr>
              <a:t/>
            </a:r>
            <a:br>
              <a:rPr lang="it-IT" dirty="0">
                <a:cs typeface="Arial" pitchFamily="34"/>
              </a:rPr>
            </a:br>
            <a:r>
              <a:rPr lang="it-IT" sz="2800" b="1" dirty="0">
                <a:cs typeface="Arial" pitchFamily="34"/>
              </a:rPr>
              <a:t>numerosi viaggi e incontri</a:t>
            </a:r>
            <a:br>
              <a:rPr lang="it-IT" sz="2800" b="1" dirty="0"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↓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Roma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↓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relazione con Adriana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↓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crisi d'identità→ finto suicidio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↓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ritorno a </a:t>
            </a:r>
            <a:r>
              <a:rPr lang="it-IT" sz="2800" b="1" dirty="0" err="1">
                <a:latin typeface="Arial" pitchFamily="34"/>
                <a:cs typeface="Arial" pitchFamily="34"/>
              </a:rPr>
              <a:t>Miragno</a:t>
            </a:r>
            <a:r>
              <a:rPr lang="it-IT" sz="2800" b="1" dirty="0">
                <a:latin typeface="Arial" pitchFamily="34"/>
                <a:cs typeface="Arial" pitchFamily="34"/>
              </a:rPr>
              <a:t/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↓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tutto cambiato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 ↓</a:t>
            </a:r>
            <a:br>
              <a:rPr lang="it-IT" sz="2800" b="1" dirty="0">
                <a:latin typeface="Arial" pitchFamily="34"/>
                <a:cs typeface="Arial" pitchFamily="34"/>
              </a:rPr>
            </a:br>
            <a:r>
              <a:rPr lang="it-IT" sz="2800" b="1" dirty="0">
                <a:latin typeface="Arial" pitchFamily="34"/>
                <a:cs typeface="Arial" pitchFamily="34"/>
              </a:rPr>
              <a:t>smarrimento di qualsiasi tipo di identità</a:t>
            </a:r>
            <a:r>
              <a:rPr lang="it-IT" sz="2800" dirty="0">
                <a:latin typeface="Arial" pitchFamily="34"/>
                <a:cs typeface="Arial" pitchFamily="34"/>
              </a:rPr>
              <a:t/>
            </a:r>
            <a:br>
              <a:rPr lang="it-IT" sz="2800" dirty="0">
                <a:latin typeface="Arial" pitchFamily="34"/>
                <a:cs typeface="Arial" pitchFamily="34"/>
              </a:rPr>
            </a:br>
            <a:r>
              <a:rPr lang="it-IT" sz="2800" dirty="0">
                <a:latin typeface="Arial" pitchFamily="34"/>
                <a:cs typeface="Arial" pitchFamily="34"/>
              </a:rPr>
              <a:t/>
            </a:r>
            <a:br>
              <a:rPr lang="it-IT" sz="2800" dirty="0">
                <a:latin typeface="Arial" pitchFamily="34"/>
                <a:cs typeface="Arial" pitchFamily="34"/>
              </a:rPr>
            </a:br>
            <a:r>
              <a:rPr lang="it-IT" sz="2800" dirty="0">
                <a:latin typeface="Arial" pitchFamily="34"/>
                <a:cs typeface="Arial" pitchFamily="34"/>
              </a:rPr>
              <a:t>“il </a:t>
            </a:r>
            <a:r>
              <a:rPr lang="it-IT" sz="2800" b="1" u="sng" dirty="0">
                <a:latin typeface="Arial" pitchFamily="34"/>
                <a:cs typeface="Arial" pitchFamily="34"/>
              </a:rPr>
              <a:t>FU</a:t>
            </a:r>
            <a:r>
              <a:rPr lang="it-IT" sz="2800" dirty="0">
                <a:latin typeface="Arial" pitchFamily="34"/>
                <a:cs typeface="Arial" pitchFamily="34"/>
              </a:rPr>
              <a:t> Mattia Pascal”</a:t>
            </a:r>
            <a:br>
              <a:rPr lang="it-IT" sz="2800" dirty="0">
                <a:latin typeface="Arial" pitchFamily="34"/>
                <a:cs typeface="Arial" pitchFamily="34"/>
              </a:rPr>
            </a:br>
            <a:endParaRPr lang="it-IT" sz="2800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124626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it-IT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MARIONETTA</a:t>
            </a:r>
            <a:endParaRPr lang="it-IT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07864" y="1403573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Oreste vendicativo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buco nel teatrino       si sente impotente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metafora con l’uomo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i fili impongono i movimenti come fa la società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ignaro dell’immenso</a:t>
            </a:r>
            <a:br>
              <a:rPr lang="it-IT" sz="3200" b="1" dirty="0" smtClean="0"/>
            </a:b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VITA, ILLUSIONE E FINZIONE</a:t>
            </a:r>
            <a:endParaRPr lang="it-IT" sz="3200" b="1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087984" y="2051645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240384" y="305208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240384" y="3978153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240384" y="498560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240384" y="5868069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116428" y="270195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e 14"/>
          <p:cNvSpPr/>
          <p:nvPr/>
        </p:nvSpPr>
        <p:spPr>
          <a:xfrm>
            <a:off x="5256336" y="4172950"/>
            <a:ext cx="3738009" cy="3287981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84128" y="755501"/>
            <a:ext cx="50387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CRISI IDENTITA’</a:t>
            </a:r>
            <a:endParaRPr lang="it-IT" sz="48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796" y="1979636"/>
            <a:ext cx="4572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</a:t>
            </a:r>
            <a:r>
              <a:rPr lang="it-IT" sz="3200" b="1" dirty="0"/>
              <a:t>vita</a:t>
            </a:r>
            <a:r>
              <a:rPr lang="it-IT" sz="3200" dirty="0"/>
              <a:t> è come un </a:t>
            </a:r>
            <a:r>
              <a:rPr lang="it-IT" sz="3200" b="1" dirty="0"/>
              <a:t>flusso </a:t>
            </a:r>
            <a:r>
              <a:rPr lang="it-IT" sz="3200" b="1" dirty="0" smtClean="0"/>
              <a:t>continuo</a:t>
            </a:r>
            <a:br>
              <a:rPr lang="it-IT" sz="3200" b="1" dirty="0" smtClean="0"/>
            </a:br>
            <a:endParaRPr lang="it-IT" sz="3200" b="1" dirty="0" smtClean="0"/>
          </a:p>
          <a:p>
            <a:r>
              <a:rPr lang="it-IT" sz="3200" dirty="0" smtClean="0"/>
              <a:t>tendiamo </a:t>
            </a:r>
            <a:r>
              <a:rPr lang="it-IT" sz="3200" dirty="0"/>
              <a:t>a cristallizzarci in “</a:t>
            </a:r>
            <a:r>
              <a:rPr lang="it-IT" sz="3200" b="1" dirty="0"/>
              <a:t>forme</a:t>
            </a:r>
            <a:r>
              <a:rPr lang="it-IT" sz="3200" dirty="0"/>
              <a:t>” individuali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2087984" y="3010688"/>
            <a:ext cx="288032" cy="3829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2359352" y="4715941"/>
            <a:ext cx="288032" cy="3829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95797" y="5270307"/>
            <a:ext cx="4572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siamo tanti individui diversi a seconda della visione di chi ci guarda.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256336" y="226766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L’identità è un'illusione</a:t>
            </a:r>
          </a:p>
        </p:txBody>
      </p:sp>
      <p:sp useBgFill="1">
        <p:nvSpPr>
          <p:cNvPr id="11" name="Rettangolo 10"/>
          <p:cNvSpPr/>
          <p:nvPr/>
        </p:nvSpPr>
        <p:spPr>
          <a:xfrm>
            <a:off x="4922585" y="1595551"/>
            <a:ext cx="45720" cy="57846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6624488" y="2780109"/>
            <a:ext cx="288032" cy="38297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410927" y="3393667"/>
            <a:ext cx="439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Crisi dell’ «io»</a:t>
            </a:r>
            <a:endParaRPr lang="it-IT" sz="3200" dirty="0"/>
          </a:p>
        </p:txBody>
      </p:sp>
      <p:sp>
        <p:nvSpPr>
          <p:cNvPr id="14" name="Rettangolo 13"/>
          <p:cNvSpPr/>
          <p:nvPr/>
        </p:nvSpPr>
        <p:spPr>
          <a:xfrm>
            <a:off x="5676224" y="4534181"/>
            <a:ext cx="3305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non esiste una verità oggettiva, fissata a una volta per tutte, </a:t>
            </a:r>
            <a:r>
              <a:rPr lang="it-IT" sz="2400" b="1" dirty="0"/>
              <a:t>ognuno ha la sua verità che nasce dal suo modo soggettivo di vedere le cose.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417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96</Words>
  <Application>Microsoft Office PowerPoint</Application>
  <PresentationFormat>Personalizzato</PresentationFormat>
  <Paragraphs>22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Predefinito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melanie reiser</dc:creator>
  <cp:lastModifiedBy>SUSI</cp:lastModifiedBy>
  <cp:revision>11</cp:revision>
  <dcterms:created xsi:type="dcterms:W3CDTF">2015-03-20T09:23:54Z</dcterms:created>
  <dcterms:modified xsi:type="dcterms:W3CDTF">2015-04-28T09:26:46Z</dcterms:modified>
</cp:coreProperties>
</file>